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svg"/><Relationship Id="rId17" Type="http://schemas.openxmlformats.org/officeDocument/2006/relationships/slideLayout" Target="../slideLayouts/slideLayout7.xml"/><Relationship Id="rId1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732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TrustChain: Building Trust Through Transparent Supply Chains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938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blockchain-empowered digital framework for India's MSME sector.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511879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Joel Sundarsingh A, B Kailaash | Rajalakshmi Engineering College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424" y="748903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I. INTRODUCTION</a:t>
            </a:r>
            <a:endParaRPr lang="en-US" sz="2000" dirty="0"/>
          </a:p>
        </p:txBody>
      </p:sp>
      <p:sp>
        <p:nvSpPr>
          <p:cNvPr id="4" name="Text 1"/>
          <p:cNvSpPr/>
          <p:nvPr/>
        </p:nvSpPr>
        <p:spPr>
          <a:xfrm>
            <a:off x="728424" y="1157288"/>
            <a:ext cx="5755838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MSME Trust Deficit</a:t>
            </a:r>
            <a:endParaRPr lang="en-US" sz="4050" dirty="0"/>
          </a:p>
        </p:txBody>
      </p:sp>
      <p:sp>
        <p:nvSpPr>
          <p:cNvPr id="5" name="Shape 2"/>
          <p:cNvSpPr/>
          <p:nvPr/>
        </p:nvSpPr>
        <p:spPr>
          <a:xfrm>
            <a:off x="728424" y="2119789"/>
            <a:ext cx="3739515" cy="2576393"/>
          </a:xfrm>
          <a:prstGeom prst="roundRect">
            <a:avLst>
              <a:gd name="adj" fmla="val 4259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64" y="2119789"/>
            <a:ext cx="91440" cy="25763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7986" y="2350770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027986" y="2800707"/>
            <a:ext cx="3208973" cy="1664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India's MSME supply chains face fragmented communication, delayed settlements, and a critical lack of transparency in transactional commitments.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4676061" y="2119789"/>
            <a:ext cx="3739515" cy="2576393"/>
          </a:xfrm>
          <a:prstGeom prst="roundRect">
            <a:avLst>
              <a:gd name="adj" fmla="val 4259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201" y="2119789"/>
            <a:ext cx="91440" cy="257639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975622" y="2350770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Impact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4975622" y="2800707"/>
            <a:ext cx="3208973" cy="1664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deficiencies lead to financial disputes, operational inefficiencies, and inconsistent collaboration across vendor networks.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728424" y="4904303"/>
            <a:ext cx="3739515" cy="2576393"/>
          </a:xfrm>
          <a:prstGeom prst="roundRect">
            <a:avLst>
              <a:gd name="adj" fmla="val 4259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64" y="4904303"/>
            <a:ext cx="91440" cy="257639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7986" y="5135285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Solution</a:t>
            </a:r>
            <a:endParaRPr lang="en-US" sz="2000" dirty="0"/>
          </a:p>
        </p:txBody>
      </p:sp>
      <p:sp>
        <p:nvSpPr>
          <p:cNvPr id="16" name="Text 10"/>
          <p:cNvSpPr/>
          <p:nvPr/>
        </p:nvSpPr>
        <p:spPr>
          <a:xfrm>
            <a:off x="1027986" y="5585222"/>
            <a:ext cx="3208973" cy="1664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TrustChain introduces a unified, blockchain-empowered framework to foster transparency, traceability, and trust.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1531"/>
            <a:ext cx="8834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TrustChain Objectives and Scope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933938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897868"/>
            <a:ext cx="36942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Transparency &amp; Traceability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8828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Record every activity in an immutable blockchain ledger for tamper-proof auditability and non-repudiation.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93393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897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Secure Payments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38828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 escrow-secured payment mechanisms and automated verification for accountable financial interactions.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93393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897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Adaptive Trust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38828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a dynamic TrustScore model, supported by ML, to continuously evaluate user credibility based on behavior.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0950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TrustChain consolidates transparency, payment security, and trust analytics into a single decentralized platform.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5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III. METHODOLOGY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190744"/>
            <a:ext cx="97066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Modular, Containerized Architecture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23968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TrustChain system uses a multi-layered, containerized architecture, integrating distinct, interdependent modules for scalability and secure management.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220641"/>
            <a:ext cx="13042821" cy="3717846"/>
          </a:xfrm>
          <a:prstGeom prst="roundRect">
            <a:avLst>
              <a:gd name="adj" fmla="val 256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3228261"/>
            <a:ext cx="6513790" cy="2032754"/>
          </a:xfrm>
          <a:prstGeom prst="roundRect">
            <a:avLst>
              <a:gd name="adj" fmla="val 4687"/>
            </a:avLst>
          </a:prstGeom>
          <a:solidFill>
            <a:srgbClr val="3D3D42"/>
          </a:solidFill>
          <a:ln/>
        </p:spPr>
      </p:sp>
      <p:sp>
        <p:nvSpPr>
          <p:cNvPr id="7" name="Text 5"/>
          <p:cNvSpPr/>
          <p:nvPr/>
        </p:nvSpPr>
        <p:spPr>
          <a:xfrm>
            <a:off x="1028224" y="34550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Web/Mobile Layer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8224" y="3945493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interaction interface with dedicated dashboards.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315200" y="3228261"/>
            <a:ext cx="6513790" cy="2032754"/>
          </a:xfrm>
          <a:prstGeom prst="rect">
            <a:avLst/>
          </a:prstGeom>
          <a:solidFill>
            <a:srgbClr val="3D3D42"/>
          </a:solidFill>
          <a:ln/>
        </p:spPr>
      </p:sp>
      <p:sp>
        <p:nvSpPr>
          <p:cNvPr id="10" name="Shape 8"/>
          <p:cNvSpPr/>
          <p:nvPr/>
        </p:nvSpPr>
        <p:spPr>
          <a:xfrm>
            <a:off x="7315200" y="3228261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1" name="Text 9"/>
          <p:cNvSpPr/>
          <p:nvPr/>
        </p:nvSpPr>
        <p:spPr>
          <a:xfrm>
            <a:off x="7882176" y="34550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 Layer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882176" y="3945493"/>
            <a:ext cx="57200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operational engine: handles authentication, transaction management, and trust-score computation.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031712" y="3961090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73397" y="4102775"/>
            <a:ext cx="283488" cy="283488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801410" y="5261015"/>
            <a:ext cx="6513790" cy="1669852"/>
          </a:xfrm>
          <a:prstGeom prst="rect">
            <a:avLst/>
          </a:prstGeom>
          <a:solidFill>
            <a:srgbClr val="3D3D42"/>
          </a:solidFill>
          <a:ln/>
        </p:spPr>
      </p:sp>
      <p:sp>
        <p:nvSpPr>
          <p:cNvPr id="16" name="Shape 13"/>
          <p:cNvSpPr/>
          <p:nvPr/>
        </p:nvSpPr>
        <p:spPr>
          <a:xfrm>
            <a:off x="801410" y="5261015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7" name="Text 14"/>
          <p:cNvSpPr/>
          <p:nvPr/>
        </p:nvSpPr>
        <p:spPr>
          <a:xfrm>
            <a:off x="1028224" y="5487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Blockchain Layer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028224" y="5978247"/>
            <a:ext cx="57200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Ensures trust and transparency via smart contracts for decentralized recordkeeping.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315200" y="5261015"/>
            <a:ext cx="6513790" cy="1669852"/>
          </a:xfrm>
          <a:prstGeom prst="rect">
            <a:avLst/>
          </a:prstGeom>
          <a:solidFill>
            <a:srgbClr val="3D3D42"/>
          </a:solidFill>
          <a:ln/>
        </p:spPr>
      </p:sp>
      <p:sp>
        <p:nvSpPr>
          <p:cNvPr id="20" name="Shape 17"/>
          <p:cNvSpPr/>
          <p:nvPr/>
        </p:nvSpPr>
        <p:spPr>
          <a:xfrm>
            <a:off x="7315200" y="5261015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21" name="Shape 18"/>
          <p:cNvSpPr/>
          <p:nvPr/>
        </p:nvSpPr>
        <p:spPr>
          <a:xfrm>
            <a:off x="7315200" y="5261015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22" name="Text 19"/>
          <p:cNvSpPr/>
          <p:nvPr/>
        </p:nvSpPr>
        <p:spPr>
          <a:xfrm>
            <a:off x="7882176" y="5487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 Layer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7882176" y="5978247"/>
            <a:ext cx="57200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Stores off-chain data (MongoDB) and manages certification records (Data Layer).</a:t>
            </a:r>
            <a:endParaRPr lang="en-US" sz="1750" dirty="0"/>
          </a:p>
        </p:txBody>
      </p:sp>
      <p:sp>
        <p:nvSpPr>
          <p:cNvPr id="24" name="Shape 21"/>
          <p:cNvSpPr/>
          <p:nvPr/>
        </p:nvSpPr>
        <p:spPr>
          <a:xfrm>
            <a:off x="7031712" y="5812393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3397" y="5954078"/>
            <a:ext cx="283488" cy="283488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793790" y="7193637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is deployed within Docker containers, simplifying maintenance and scaling.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07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TrustChain System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4846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Figure 3.1. Architecture Diagram of the system, structured into five primary layers.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083"/>
            <a:ext cx="66501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Functional Modules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065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30172"/>
            <a:ext cx="6407944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2020491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614" y="2224564"/>
            <a:ext cx="272177" cy="2721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2927628"/>
            <a:ext cx="32071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&amp; Transaction Flow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51084" y="341804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Manages authentication, order placement, and links orders to blockchain transaction IDs for traceability.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7428548" y="236065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2330172"/>
            <a:ext cx="6408063" cy="12192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2298" y="2020491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6371" y="2224564"/>
            <a:ext cx="272177" cy="272177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685842" y="2927628"/>
            <a:ext cx="40905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Escrow Payment &amp; Verification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685842" y="341804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Secures payments using blockchain-anchored smart contracts, releasing funds only upon verified delivery.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793790" y="4968121"/>
            <a:ext cx="6407944" cy="2403396"/>
          </a:xfrm>
          <a:prstGeom prst="roundRect">
            <a:avLst>
              <a:gd name="adj" fmla="val 6087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90" y="4937641"/>
            <a:ext cx="6407944" cy="121920"/>
          </a:xfrm>
          <a:prstGeom prst="rect">
            <a:avLst/>
          </a:prstGeom>
        </p:spPr>
      </p:pic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540" y="4627959"/>
            <a:ext cx="680442" cy="680442"/>
          </a:xfrm>
          <a:prstGeom prst="rect">
            <a:avLst/>
          </a:prstGeom>
        </p:spPr>
      </p:pic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61614" y="4832033"/>
            <a:ext cx="272177" cy="272177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051084" y="5535097"/>
            <a:ext cx="29053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TrustScore Evaluation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1051084" y="602551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Dynamically computes participant credibility based on timely delivery, payment punctuality, and dispute frequency.</a:t>
            </a:r>
            <a:endParaRPr lang="en-US" sz="1750" dirty="0"/>
          </a:p>
        </p:txBody>
      </p:sp>
      <p:sp>
        <p:nvSpPr>
          <p:cNvPr id="21" name="Shape 10"/>
          <p:cNvSpPr/>
          <p:nvPr/>
        </p:nvSpPr>
        <p:spPr>
          <a:xfrm>
            <a:off x="7428548" y="4968121"/>
            <a:ext cx="6408063" cy="2403396"/>
          </a:xfrm>
          <a:prstGeom prst="roundRect">
            <a:avLst>
              <a:gd name="adj" fmla="val 6087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8548" y="4937641"/>
            <a:ext cx="6408063" cy="121920"/>
          </a:xfrm>
          <a:prstGeom prst="rect">
            <a:avLst/>
          </a:prstGeom>
        </p:spPr>
      </p:pic>
      <p:pic>
        <p:nvPicPr>
          <p:cNvPr id="23" name="Image 10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92298" y="4627959"/>
            <a:ext cx="680442" cy="680442"/>
          </a:xfrm>
          <a:prstGeom prst="rect">
            <a:avLst/>
          </a:prstGeom>
        </p:spPr>
      </p:pic>
      <p:pic>
        <p:nvPicPr>
          <p:cNvPr id="24" name="Image 11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96371" y="4832033"/>
            <a:ext cx="272177" cy="272177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685842" y="5535097"/>
            <a:ext cx="39258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ML &amp; Recommendation Layer</a:t>
            </a:r>
            <a:endParaRPr lang="en-US" sz="2200" dirty="0"/>
          </a:p>
        </p:txBody>
      </p:sp>
      <p:sp>
        <p:nvSpPr>
          <p:cNvPr id="26" name="Text 12"/>
          <p:cNvSpPr/>
          <p:nvPr/>
        </p:nvSpPr>
        <p:spPr>
          <a:xfrm>
            <a:off x="7685842" y="602551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Analyzes data to generate predictive insights on vendor reliability and risk detection, updating TrustScores.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3033"/>
            <a:ext cx="40745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IV. RESULTS AND DISCUSSION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848088"/>
            <a:ext cx="110816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Dashboard and Transaction Visibility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123843"/>
            <a:ext cx="413742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Dashboard Overview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775948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dashboard consolidates essential metrics: active pledges, escrow transactions, and real-time TrustScores. This unified view ensures all stakeholders share a synchronized understanding of operational status, eliminating fragmentation.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31631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Users register and initiate payments via a secure, integrated process, ensuring cryptographically verifiable transactions.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3152180"/>
            <a:ext cx="4885015" cy="292488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959096" y="6332220"/>
            <a:ext cx="488501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Figure 3.4. User Dashboard Overview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588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Escrow Security and ML-Driven Recommendations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0285" y="3257074"/>
            <a:ext cx="2449711" cy="24497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43694" y="5990273"/>
            <a:ext cx="3142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Escrow Payment Status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480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 validation confirms funds are secured until successful delivery verification, reducing financial disputes.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621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412" y="2759869"/>
            <a:ext cx="3476744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V. CONCLUSION &amp; REFERENCES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33412" y="3115032"/>
            <a:ext cx="13363575" cy="1131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TrustChain: A Foundation for Trustworthy MSME Supply Chains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904875" y="4721185"/>
            <a:ext cx="13092112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TrustChain successfully integrates blockchain immutability, smart contract automation, and intelligent analytics to enhance accountability, reduce disputes, and foster measurable trust growth across MSME supply chain participants.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633412" y="4517588"/>
            <a:ext cx="22860" cy="986314"/>
          </a:xfrm>
          <a:prstGeom prst="rect">
            <a:avLst/>
          </a:prstGeom>
          <a:solidFill>
            <a:srgbClr val="D5D5D8"/>
          </a:solidFill>
          <a:ln/>
        </p:spPr>
      </p:sp>
      <p:sp>
        <p:nvSpPr>
          <p:cNvPr id="7" name="Text 4"/>
          <p:cNvSpPr/>
          <p:nvPr/>
        </p:nvSpPr>
        <p:spPr>
          <a:xfrm>
            <a:off x="633412" y="5775365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References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33412" y="6386155"/>
            <a:ext cx="13363575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[1] R. Kumar and A. Singh, Supply Chain Transparency for MSMEs through Digital Platforms, 2022.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33412" y="6739057"/>
            <a:ext cx="13363575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[4] Y. Zhang and L. Chen, "Trust Management Framework for Supply Chain Networks," 2020.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33412" y="7091958"/>
            <a:ext cx="13363575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[6] M. Gupta, S. Rao, and K. Jain, "Escrow Systems for Secure Supply Chain Transactions," 2022.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33412" y="7444859"/>
            <a:ext cx="13363575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[13] S. Dutta and P. Roy, "Blockchain Verification in Supply Chain Commitments," 2023.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2025-10-26T20:47:50Z</dcterms:created>
  <dcterms:modified xsi:type="dcterms:W3CDTF">2025-10-26T20:47:50Z</dcterms:modified>
</cp:coreProperties>
</file>